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41"/>
  </p:handoutMasterIdLst>
  <p:sldIdLst>
    <p:sldId id="258" r:id="rId2"/>
    <p:sldId id="314" r:id="rId3"/>
    <p:sldId id="315" r:id="rId4"/>
    <p:sldId id="316" r:id="rId5"/>
    <p:sldId id="317" r:id="rId6"/>
    <p:sldId id="318" r:id="rId7"/>
    <p:sldId id="320" r:id="rId8"/>
    <p:sldId id="319" r:id="rId9"/>
    <p:sldId id="321" r:id="rId10"/>
    <p:sldId id="322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41" r:id="rId30"/>
    <p:sldId id="342" r:id="rId31"/>
    <p:sldId id="343" r:id="rId32"/>
    <p:sldId id="345" r:id="rId33"/>
    <p:sldId id="344" r:id="rId34"/>
    <p:sldId id="346" r:id="rId35"/>
    <p:sldId id="347" r:id="rId36"/>
    <p:sldId id="348" r:id="rId37"/>
    <p:sldId id="349" r:id="rId38"/>
    <p:sldId id="350" r:id="rId39"/>
    <p:sldId id="351" r:id="rId40"/>
  </p:sldIdLst>
  <p:sldSz cx="9144000" cy="6858000" type="screen4x3"/>
  <p:notesSz cx="6858000" cy="9144000"/>
  <p:embeddedFontLst>
    <p:embeddedFont>
      <p:font typeface="나눔손글씨 펜" panose="020B0600000101010101" charset="-127"/>
      <p:regular r:id="rId42"/>
    </p:embeddedFont>
    <p:embeddedFont>
      <p:font typeface="HY견고딕" panose="02030600000101010101" pitchFamily="18" charset="-127"/>
      <p:regular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24" d="100"/>
          <a:sy n="124" d="100"/>
        </p:scale>
        <p:origin x="1550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2021-02-03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2021-02-03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/>
              <a:t>지능</a:t>
            </a:r>
            <a:r>
              <a:rPr lang="en-US" altLang="ko-KR" sz="3200" dirty="0"/>
              <a:t> </a:t>
            </a:r>
            <a:r>
              <a:rPr lang="ko-KR" altLang="en-US" sz="3200" dirty="0"/>
              <a:t>에이전트</a:t>
            </a:r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31" y="1196752"/>
            <a:ext cx="8002052" cy="455785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바구니 담기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318792" y="2348880"/>
            <a:ext cx="239722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83.21% </a:t>
            </a:r>
            <a:r>
              <a:rPr lang="ko-KR" altLang="en-US" sz="1400" dirty="0" err="1">
                <a:solidFill>
                  <a:srgbClr val="0000FF"/>
                </a:solidFill>
              </a:rPr>
              <a:t>정확률의</a:t>
            </a:r>
            <a:r>
              <a:rPr lang="ko-KR" altLang="en-US" sz="1400" dirty="0">
                <a:solidFill>
                  <a:srgbClr val="0000FF"/>
                </a:solidFill>
              </a:rPr>
              <a:t> 모델 확보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1907704" y="2528900"/>
            <a:ext cx="411088" cy="252028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3240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바구니 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영상을 인식하고 부류 확률을 막대로 그림</a:t>
            </a:r>
            <a:endParaRPr lang="en-US" altLang="ko-KR" dirty="0"/>
          </a:p>
          <a:p>
            <a:pPr lvl="1"/>
            <a:r>
              <a:rPr lang="ko-KR" altLang="en-US" dirty="0"/>
              <a:t>테스트 영상에 대해 인식한 결과를 보여주는 인터페이스 제작</a:t>
            </a:r>
            <a:endParaRPr lang="en-US" altLang="ko-KR" dirty="0"/>
          </a:p>
          <a:p>
            <a:pPr lvl="1"/>
            <a:r>
              <a:rPr lang="ko-KR" altLang="en-US" dirty="0"/>
              <a:t>여기서는 새로 획득한 영상을 폴더에 담아두고 인식하는 원시적인 인터페이스 제작</a:t>
            </a:r>
            <a:endParaRPr lang="en-US" altLang="ko-KR" dirty="0"/>
          </a:p>
          <a:p>
            <a:pPr lvl="2"/>
            <a:r>
              <a:rPr lang="ko-KR" altLang="en-US" dirty="0"/>
              <a:t>작업 폴더 아래에 </a:t>
            </a:r>
            <a:r>
              <a:rPr lang="en-US" altLang="ko-KR" dirty="0" err="1"/>
              <a:t>test_images</a:t>
            </a:r>
            <a:r>
              <a:rPr lang="ko-KR" altLang="en-US" dirty="0"/>
              <a:t>라는 폴더를 만들고 수집한 영상 저장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7-4])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420888"/>
            <a:ext cx="5040560" cy="404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055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바구니 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7-2]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12776"/>
            <a:ext cx="7238281" cy="51168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35896" y="2060848"/>
            <a:ext cx="3452286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7-1]</a:t>
            </a:r>
            <a:r>
              <a:rPr lang="ko-KR" altLang="en-US" sz="1400" dirty="0">
                <a:solidFill>
                  <a:srgbClr val="0000FF"/>
                </a:solidFill>
              </a:rPr>
              <a:t>에서 저장해둔 모델을 읽기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932040" y="2474229"/>
            <a:ext cx="354236" cy="618640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90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80728"/>
            <a:ext cx="7056165" cy="56070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바구니 담기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87824" y="6237312"/>
            <a:ext cx="3102148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9</a:t>
            </a:r>
            <a:r>
              <a:rPr lang="ko-KR" altLang="en-US" sz="1400" dirty="0">
                <a:solidFill>
                  <a:srgbClr val="0000FF"/>
                </a:solidFill>
              </a:rPr>
              <a:t>개는 맞게 분류</a:t>
            </a:r>
            <a:r>
              <a:rPr lang="en-US" altLang="ko-KR" sz="1400" dirty="0">
                <a:solidFill>
                  <a:srgbClr val="0000FF"/>
                </a:solidFill>
              </a:rPr>
              <a:t>, 3</a:t>
            </a:r>
            <a:r>
              <a:rPr lang="ko-KR" altLang="en-US" sz="1400" dirty="0">
                <a:solidFill>
                  <a:srgbClr val="0000FF"/>
                </a:solidFill>
              </a:rPr>
              <a:t>개는 틀리게 분류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278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01" y="1340768"/>
            <a:ext cx="6175027" cy="53839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바구니 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영상 바구니 담기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7-3]</a:t>
            </a:r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3347864" y="1772816"/>
            <a:ext cx="3452286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7-1]</a:t>
            </a:r>
            <a:r>
              <a:rPr lang="ko-KR" altLang="en-US" sz="1400" dirty="0">
                <a:solidFill>
                  <a:srgbClr val="0000FF"/>
                </a:solidFill>
              </a:rPr>
              <a:t>에서 저장해둔 모델을 읽기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644008" y="2186197"/>
            <a:ext cx="354236" cy="618640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5798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79687"/>
            <a:ext cx="6910919" cy="226533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바구니 담기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53909" y="843622"/>
            <a:ext cx="4568570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24~30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en-US" altLang="ko-KR" sz="1400" dirty="0" err="1">
                <a:solidFill>
                  <a:srgbClr val="0000FF"/>
                </a:solidFill>
              </a:rPr>
              <a:t>test_images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밑에 </a:t>
            </a:r>
            <a:r>
              <a:rPr lang="en-US" altLang="ko-KR" sz="1400" dirty="0" err="1">
                <a:solidFill>
                  <a:srgbClr val="0000FF"/>
                </a:solidFill>
              </a:rPr>
              <a:t>class_buckets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폴더를 만들고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그 밑에 </a:t>
            </a:r>
            <a:r>
              <a:rPr lang="en-US" altLang="ko-KR" sz="1400" dirty="0">
                <a:solidFill>
                  <a:srgbClr val="0000FF"/>
                </a:solidFill>
              </a:rPr>
              <a:t>10 </a:t>
            </a:r>
            <a:r>
              <a:rPr lang="ko-KR" altLang="en-US" sz="1400" dirty="0">
                <a:solidFill>
                  <a:srgbClr val="0000FF"/>
                </a:solidFill>
              </a:rPr>
              <a:t>개 부류에 해당하는 폴더 만듦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211960" y="1340699"/>
            <a:ext cx="288032" cy="316105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3629025"/>
            <a:ext cx="6910919" cy="27890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779912" y="3729325"/>
            <a:ext cx="3619955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32~36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ko-KR" altLang="en-US" sz="1400" dirty="0">
                <a:solidFill>
                  <a:srgbClr val="0000FF"/>
                </a:solidFill>
              </a:rPr>
              <a:t>인식 결과를 저장한 </a:t>
            </a:r>
            <a:r>
              <a:rPr lang="en-US" altLang="ko-KR" sz="1400" dirty="0" err="1">
                <a:solidFill>
                  <a:srgbClr val="0000FF"/>
                </a:solidFill>
              </a:rPr>
              <a:t>pred</a:t>
            </a:r>
            <a:r>
              <a:rPr lang="ko-KR" altLang="en-US" sz="1400" dirty="0">
                <a:solidFill>
                  <a:srgbClr val="0000FF"/>
                </a:solidFill>
              </a:rPr>
              <a:t>에 따라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해당 폴더에 원본 영상 저장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59932" y="5229200"/>
            <a:ext cx="1908212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프로그램 실행 결과로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만들어진 </a:t>
            </a:r>
            <a:r>
              <a:rPr lang="en-US" altLang="ko-KR" sz="1400" dirty="0">
                <a:solidFill>
                  <a:srgbClr val="0000FF"/>
                </a:solidFill>
              </a:rPr>
              <a:t>10</a:t>
            </a:r>
            <a:r>
              <a:rPr lang="ko-KR" altLang="en-US" sz="1400" dirty="0">
                <a:solidFill>
                  <a:srgbClr val="0000FF"/>
                </a:solidFill>
              </a:rPr>
              <a:t>개 폴더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8720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바구니 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기능 확장하기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7-3]</a:t>
            </a:r>
            <a:r>
              <a:rPr lang="ko-KR" altLang="en-US" dirty="0"/>
              <a:t>은 구글 포토의 원시 버전</a:t>
            </a:r>
            <a:r>
              <a:rPr lang="en-US" altLang="ko-KR" dirty="0"/>
              <a:t>(</a:t>
            </a:r>
            <a:r>
              <a:rPr lang="ko-KR" altLang="en-US" dirty="0"/>
              <a:t>구글 포토는 촬영 장소와</a:t>
            </a:r>
            <a:r>
              <a:rPr lang="en-US" altLang="ko-KR" dirty="0"/>
              <a:t> </a:t>
            </a:r>
            <a:r>
              <a:rPr lang="ko-KR" altLang="en-US" dirty="0"/>
              <a:t>사물에 따라 영상을 구분 등의 기능</a:t>
            </a:r>
            <a:r>
              <a:rPr lang="en-US" altLang="ko-KR" dirty="0"/>
              <a:t>. </a:t>
            </a:r>
            <a:r>
              <a:rPr lang="ko-KR" altLang="en-US" dirty="0"/>
              <a:t>콜라주 또는 애니메이션 기능 등 제공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7-3]</a:t>
            </a:r>
            <a:r>
              <a:rPr lang="ko-KR" altLang="en-US" dirty="0"/>
              <a:t>의 확장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CIFAR-10</a:t>
            </a:r>
            <a:r>
              <a:rPr lang="ko-KR" altLang="en-US" dirty="0"/>
              <a:t>보다 큰 </a:t>
            </a:r>
            <a:r>
              <a:rPr lang="en-US" altLang="ko-KR" dirty="0"/>
              <a:t>ImageNet </a:t>
            </a:r>
            <a:r>
              <a:rPr lang="ko-KR" altLang="en-US" dirty="0"/>
              <a:t>데이터셋으로</a:t>
            </a:r>
            <a:r>
              <a:rPr lang="en-US" altLang="ko-KR" dirty="0"/>
              <a:t> </a:t>
            </a:r>
            <a:r>
              <a:rPr lang="ko-KR" altLang="en-US" dirty="0"/>
              <a:t>학습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장소나 사물에 따라 분류하는 기능 추가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웹 또는 앱 인터페이스 부착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반려견과 함께 있는 사진만 골라주는 기능 등을 추가하여 경쟁력을 갖춤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94949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1 -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tkinter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대화형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7-4]</a:t>
            </a:r>
          </a:p>
          <a:p>
            <a:pPr lvl="1"/>
            <a:r>
              <a:rPr lang="en-US" altLang="ko-KR" dirty="0" err="1"/>
              <a:t>tkinter</a:t>
            </a:r>
            <a:r>
              <a:rPr lang="en-US" altLang="ko-KR" dirty="0"/>
              <a:t> </a:t>
            </a:r>
            <a:r>
              <a:rPr lang="ko-KR" altLang="en-US" dirty="0"/>
              <a:t>라이브러리를 활용해 사용자 인터페이스 부착</a:t>
            </a:r>
            <a:endParaRPr lang="en-US" altLang="ko-KR" dirty="0"/>
          </a:p>
          <a:p>
            <a:pPr lvl="1"/>
            <a:r>
              <a:rPr lang="en-US" altLang="ko-KR" dirty="0" err="1"/>
              <a:t>gtts</a:t>
            </a:r>
            <a:r>
              <a:rPr lang="en-US" altLang="ko-KR" dirty="0"/>
              <a:t> </a:t>
            </a:r>
            <a:r>
              <a:rPr lang="ko-KR" altLang="en-US" dirty="0"/>
              <a:t>라이브러리를</a:t>
            </a:r>
            <a:r>
              <a:rPr lang="en-US" altLang="ko-KR" dirty="0"/>
              <a:t> </a:t>
            </a:r>
            <a:r>
              <a:rPr lang="ko-KR" altLang="en-US" dirty="0"/>
              <a:t>활용해 단어 발음을 들려줌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07" y="2004173"/>
            <a:ext cx="6474650" cy="459317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19872" y="3573016"/>
            <a:ext cx="3452286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7-1]</a:t>
            </a:r>
            <a:r>
              <a:rPr lang="ko-KR" altLang="en-US" sz="1400" dirty="0">
                <a:solidFill>
                  <a:srgbClr val="0000FF"/>
                </a:solidFill>
              </a:rPr>
              <a:t>에서 저장해둔 모델을 읽기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716016" y="3986397"/>
            <a:ext cx="354236" cy="618640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892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1 -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tkinter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대화형 인터페이스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041115"/>
            <a:ext cx="6696744" cy="219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9" y="3243930"/>
            <a:ext cx="6696744" cy="31197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43808" y="948246"/>
            <a:ext cx="4392488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&lt;</a:t>
            </a:r>
            <a:r>
              <a:rPr lang="ko-KR" altLang="en-US" sz="1400" dirty="0">
                <a:solidFill>
                  <a:srgbClr val="0000FF"/>
                </a:solidFill>
              </a:rPr>
              <a:t>영상 선택</a:t>
            </a:r>
            <a:r>
              <a:rPr lang="en-US" altLang="ko-KR" sz="1400" dirty="0">
                <a:solidFill>
                  <a:srgbClr val="0000FF"/>
                </a:solidFill>
              </a:rPr>
              <a:t>&gt; </a:t>
            </a:r>
            <a:r>
              <a:rPr lang="ko-KR" altLang="en-US" sz="1400" dirty="0">
                <a:solidFill>
                  <a:srgbClr val="0000FF"/>
                </a:solidFill>
              </a:rPr>
              <a:t>버튼을 클릭했을 때 실행되는 </a:t>
            </a:r>
            <a:r>
              <a:rPr lang="ko-KR" altLang="en-US" sz="1400" dirty="0" err="1">
                <a:solidFill>
                  <a:srgbClr val="0000FF"/>
                </a:solidFill>
              </a:rPr>
              <a:t>콜백</a:t>
            </a:r>
            <a:r>
              <a:rPr lang="ko-KR" altLang="en-US" sz="1400" dirty="0">
                <a:solidFill>
                  <a:srgbClr val="0000FF"/>
                </a:solidFill>
              </a:rPr>
              <a:t> 함수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2627784" y="1268760"/>
            <a:ext cx="282227" cy="358179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1869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1 -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tkinter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대화형 인터페이스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7785180" cy="547260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59832" y="6021288"/>
            <a:ext cx="4392488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&lt;</a:t>
            </a:r>
            <a:r>
              <a:rPr lang="ko-KR" altLang="en-US" sz="1400" dirty="0">
                <a:solidFill>
                  <a:srgbClr val="0000FF"/>
                </a:solidFill>
              </a:rPr>
              <a:t>끝내기</a:t>
            </a:r>
            <a:r>
              <a:rPr lang="en-US" altLang="ko-KR" sz="1400" dirty="0">
                <a:solidFill>
                  <a:srgbClr val="0000FF"/>
                </a:solidFill>
              </a:rPr>
              <a:t>&gt; </a:t>
            </a:r>
            <a:r>
              <a:rPr lang="ko-KR" altLang="en-US" sz="1400" dirty="0">
                <a:solidFill>
                  <a:srgbClr val="0000FF"/>
                </a:solidFill>
              </a:rPr>
              <a:t>버튼을 클릭했을 때 실행되는 </a:t>
            </a:r>
            <a:r>
              <a:rPr lang="ko-KR" altLang="en-US" sz="1400" dirty="0" err="1">
                <a:solidFill>
                  <a:srgbClr val="0000FF"/>
                </a:solidFill>
              </a:rPr>
              <a:t>콜백</a:t>
            </a:r>
            <a:r>
              <a:rPr lang="ko-KR" altLang="en-US" sz="1400" dirty="0">
                <a:solidFill>
                  <a:srgbClr val="0000FF"/>
                </a:solidFill>
              </a:rPr>
              <a:t> 함수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 flipV="1">
            <a:off x="2849612" y="6019427"/>
            <a:ext cx="282228" cy="217885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228184" y="1837503"/>
            <a:ext cx="1944216" cy="11521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tts_english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en-US" altLang="ko-KR" sz="1400" dirty="0" err="1">
                <a:solidFill>
                  <a:srgbClr val="0000FF"/>
                </a:solidFill>
              </a:rPr>
              <a:t>tts_french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</a:p>
          <a:p>
            <a:r>
              <a:rPr lang="en-US" altLang="ko-KR" sz="1400" dirty="0" err="1">
                <a:solidFill>
                  <a:srgbClr val="0000FF"/>
                </a:solidFill>
              </a:rPr>
              <a:t>tts_deutsch</a:t>
            </a:r>
            <a:r>
              <a:rPr lang="ko-KR" altLang="en-US" sz="1400" dirty="0">
                <a:solidFill>
                  <a:srgbClr val="0000FF"/>
                </a:solidFill>
              </a:rPr>
              <a:t>는 </a:t>
            </a:r>
            <a:r>
              <a:rPr lang="en-US" altLang="ko-KR" sz="1400" dirty="0">
                <a:solidFill>
                  <a:srgbClr val="0000FF"/>
                </a:solidFill>
              </a:rPr>
              <a:t>&lt;</a:t>
            </a:r>
            <a:r>
              <a:rPr lang="ko-KR" altLang="en-US" sz="1400" dirty="0">
                <a:solidFill>
                  <a:srgbClr val="0000FF"/>
                </a:solidFill>
              </a:rPr>
              <a:t>듣기</a:t>
            </a:r>
            <a:r>
              <a:rPr lang="en-US" altLang="ko-KR" sz="1400" dirty="0">
                <a:solidFill>
                  <a:srgbClr val="0000FF"/>
                </a:solidFill>
              </a:rPr>
              <a:t>&gt;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버튼을 클릭했을 때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실행되는 </a:t>
            </a:r>
            <a:r>
              <a:rPr lang="ko-KR" altLang="en-US" sz="1400" dirty="0" err="1">
                <a:solidFill>
                  <a:srgbClr val="0000FF"/>
                </a:solidFill>
              </a:rPr>
              <a:t>콜백</a:t>
            </a:r>
            <a:r>
              <a:rPr lang="ko-KR" altLang="en-US" sz="1400" dirty="0">
                <a:solidFill>
                  <a:srgbClr val="0000FF"/>
                </a:solidFill>
              </a:rPr>
              <a:t> 함수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3276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사람의 지능 행위와 지능 에이전트</a:t>
            </a:r>
            <a:endParaRPr lang="en-US" altLang="ko-KR" dirty="0"/>
          </a:p>
          <a:p>
            <a:pPr lvl="1"/>
            <a:r>
              <a:rPr lang="ko-KR" altLang="en-US" dirty="0"/>
              <a:t>사람은 주위를 </a:t>
            </a:r>
            <a:r>
              <a:rPr lang="ko-KR" altLang="en-US" dirty="0" err="1"/>
              <a:t>센싱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인식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적절한 행위를 통해 환경과 상호작용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인공지능 제품도 비슷한 과정을 수행해야 쓸모가 있음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7-1] </a:t>
            </a:r>
            <a:r>
              <a:rPr lang="ko-KR" altLang="en-US" dirty="0"/>
              <a:t>사례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이 장에서는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6</a:t>
            </a:r>
            <a:r>
              <a:rPr lang="ko-KR" altLang="en-US" dirty="0"/>
              <a:t>장까지 내용을 확장하여 간단한 지능 에이전트 구축</a:t>
            </a:r>
            <a:r>
              <a:rPr lang="en-US" altLang="ko-KR" dirty="0"/>
              <a:t>(</a:t>
            </a:r>
            <a:r>
              <a:rPr lang="ko-KR" altLang="en-US" dirty="0"/>
              <a:t>사용자 인터페이스를 붙이는 실습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지식 베이스에 대한 간단한 소개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060848"/>
            <a:ext cx="4451201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1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1 -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tkinter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대화형 인터페이스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925179"/>
            <a:ext cx="5760640" cy="13167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2241897"/>
            <a:ext cx="5760640" cy="4354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7984" y="1031707"/>
            <a:ext cx="2880320" cy="2715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버튼을 클릭하면 호출되는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콜백</a:t>
            </a:r>
            <a:r>
              <a:rPr lang="ko-KR" altLang="en-US" sz="1400" dirty="0">
                <a:solidFill>
                  <a:srgbClr val="0000FF"/>
                </a:solidFill>
              </a:rPr>
              <a:t> 함수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5580112" y="1312678"/>
            <a:ext cx="216024" cy="388130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5441902" y="1312678"/>
            <a:ext cx="138210" cy="604154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39032" y="3459049"/>
            <a:ext cx="2805375" cy="2715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버튼을 클릭하면 호출되는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콜백</a:t>
            </a:r>
            <a:r>
              <a:rPr lang="ko-KR" altLang="en-US" sz="1400" dirty="0">
                <a:solidFill>
                  <a:srgbClr val="0000FF"/>
                </a:solidFill>
              </a:rPr>
              <a:t> 함수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5041342" y="2976838"/>
            <a:ext cx="400560" cy="550701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 flipH="1" flipV="1">
            <a:off x="5036157" y="3383597"/>
            <a:ext cx="405745" cy="143942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H="1" flipV="1">
            <a:off x="5041341" y="3180515"/>
            <a:ext cx="400561" cy="347024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8334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1 -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tkinter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대화형 인터페이스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814918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87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7.2.3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–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opencv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웹캠을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대화형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7-5]</a:t>
            </a:r>
          </a:p>
          <a:p>
            <a:pPr lvl="1"/>
            <a:r>
              <a:rPr lang="ko-KR" altLang="en-US" dirty="0" err="1"/>
              <a:t>웹캠에서</a:t>
            </a:r>
            <a:r>
              <a:rPr lang="ko-KR" altLang="en-US" dirty="0"/>
              <a:t> 들어오는 영상을 인식하는 방식으로 인터페이스 개선</a:t>
            </a:r>
            <a:r>
              <a:rPr lang="en-US" altLang="ko-KR" dirty="0"/>
              <a:t>(</a:t>
            </a:r>
            <a:r>
              <a:rPr lang="ko-KR" altLang="en-US" dirty="0" err="1"/>
              <a:t>웹캠은</a:t>
            </a:r>
            <a:r>
              <a:rPr lang="ko-KR" altLang="en-US" dirty="0"/>
              <a:t> </a:t>
            </a:r>
            <a:r>
              <a:rPr lang="en-US" altLang="ko-KR" dirty="0" err="1"/>
              <a:t>opencv</a:t>
            </a:r>
            <a:r>
              <a:rPr lang="ko-KR" altLang="en-US" dirty="0"/>
              <a:t>로 제어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7-4]</a:t>
            </a:r>
            <a:r>
              <a:rPr lang="ko-KR" altLang="en-US" dirty="0"/>
              <a:t>와 비슷한데</a:t>
            </a:r>
            <a:r>
              <a:rPr lang="en-US" altLang="ko-KR" dirty="0"/>
              <a:t> </a:t>
            </a:r>
            <a:r>
              <a:rPr lang="ko-KR" altLang="en-US" dirty="0"/>
              <a:t>달라진 곳은 음영으로 표시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1997736"/>
            <a:ext cx="5760639" cy="4640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279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7.2.3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–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opencv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웹캠을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대화형 인터페이스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836712"/>
            <a:ext cx="5184576" cy="585095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0" y="2374369"/>
            <a:ext cx="2592288" cy="66910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사용자가 </a:t>
            </a:r>
            <a:r>
              <a:rPr lang="en-US" altLang="ko-KR" sz="1400" dirty="0">
                <a:solidFill>
                  <a:srgbClr val="0000FF"/>
                </a:solidFill>
              </a:rPr>
              <a:t>ESC </a:t>
            </a:r>
            <a:r>
              <a:rPr lang="ko-KR" altLang="en-US" sz="1400" dirty="0">
                <a:solidFill>
                  <a:srgbClr val="0000FF"/>
                </a:solidFill>
              </a:rPr>
              <a:t>키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아스키 </a:t>
            </a:r>
            <a:r>
              <a:rPr lang="en-US" altLang="ko-KR" sz="1400" dirty="0">
                <a:solidFill>
                  <a:srgbClr val="0000FF"/>
                </a:solidFill>
              </a:rPr>
              <a:t>27)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누르는 순간의 영상 획득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347864" y="2636912"/>
            <a:ext cx="1224136" cy="72008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809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7.2.3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–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opencv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웹캠을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대화형 인터페이스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38205" y="2702663"/>
            <a:ext cx="2592288" cy="66910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사용자가 </a:t>
            </a:r>
            <a:r>
              <a:rPr lang="en-US" altLang="ko-KR" sz="1400" dirty="0">
                <a:solidFill>
                  <a:srgbClr val="0000FF"/>
                </a:solidFill>
              </a:rPr>
              <a:t>ESC </a:t>
            </a:r>
            <a:r>
              <a:rPr lang="ko-KR" altLang="en-US" sz="1400" dirty="0">
                <a:solidFill>
                  <a:srgbClr val="0000FF"/>
                </a:solidFill>
              </a:rPr>
              <a:t>키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아스키 </a:t>
            </a:r>
            <a:r>
              <a:rPr lang="en-US" altLang="ko-KR" sz="1400" dirty="0">
                <a:solidFill>
                  <a:srgbClr val="0000FF"/>
                </a:solidFill>
              </a:rPr>
              <a:t>27)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누르는 순간의 영상 획득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3214069" y="2965206"/>
            <a:ext cx="1224136" cy="72008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457" y="1237258"/>
            <a:ext cx="6848919" cy="20392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56" y="3276497"/>
            <a:ext cx="6848919" cy="296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18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7.2.3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–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opencv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웹캠을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대화형 인터페이스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80728"/>
            <a:ext cx="5584497" cy="574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1795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7.2.3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다국어 단어 공부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2 –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opencv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웹캠을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대화형 인터페이스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09" y="1268760"/>
            <a:ext cx="7799958" cy="472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859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7.2.4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집 지킴이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YOLOv3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침입자 검출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7-6]</a:t>
            </a:r>
          </a:p>
          <a:p>
            <a:pPr lvl="1"/>
            <a:r>
              <a:rPr lang="en-US" altLang="ko-KR" dirty="0"/>
              <a:t>6.8.2</a:t>
            </a:r>
            <a:r>
              <a:rPr lang="ko-KR" altLang="en-US" dirty="0"/>
              <a:t>절의 </a:t>
            </a:r>
            <a:r>
              <a:rPr lang="ko-KR" altLang="en-US" dirty="0" err="1"/>
              <a:t>욜로를</a:t>
            </a:r>
            <a:r>
              <a:rPr lang="ko-KR" altLang="en-US" dirty="0"/>
              <a:t> 이용한 물체 검출을 확장하여 빈 집에 사람이 나타나면 경고음을 울려주는 프로그램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7-5]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6-12]</a:t>
            </a:r>
            <a:r>
              <a:rPr lang="ko-KR" altLang="en-US" dirty="0"/>
              <a:t>를 결합하여 만듦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20888"/>
            <a:ext cx="7299970" cy="37106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67944" y="3907567"/>
            <a:ext cx="3744416" cy="40655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욜로</a:t>
            </a:r>
            <a:r>
              <a:rPr lang="ko-KR" altLang="en-US" sz="1400" dirty="0">
                <a:solidFill>
                  <a:srgbClr val="0000FF"/>
                </a:solidFill>
              </a:rPr>
              <a:t> 모델을 </a:t>
            </a:r>
            <a:r>
              <a:rPr lang="ko-KR" altLang="en-US" sz="1400" dirty="0" err="1">
                <a:solidFill>
                  <a:srgbClr val="0000FF"/>
                </a:solidFill>
              </a:rPr>
              <a:t>읽어오기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([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6-12] </a:t>
            </a:r>
            <a:r>
              <a:rPr lang="ko-KR" altLang="en-US" sz="1400" dirty="0">
                <a:solidFill>
                  <a:srgbClr val="0000FF"/>
                </a:solidFill>
              </a:rPr>
              <a:t>참조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499992" y="4314125"/>
            <a:ext cx="864096" cy="843067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3224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908720"/>
            <a:ext cx="6382916" cy="57325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7.2.4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집 지킴이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YOLOv3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침입자 검출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46204" y="1571161"/>
            <a:ext cx="4058244" cy="40655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동영상에서 추출한 영상을 </a:t>
            </a:r>
            <a:r>
              <a:rPr lang="ko-KR" altLang="en-US" sz="1400" dirty="0" err="1">
                <a:solidFill>
                  <a:srgbClr val="0000FF"/>
                </a:solidFill>
              </a:rPr>
              <a:t>욜로에</a:t>
            </a:r>
            <a:r>
              <a:rPr lang="ko-KR" altLang="en-US" sz="1400" dirty="0">
                <a:solidFill>
                  <a:srgbClr val="0000FF"/>
                </a:solidFill>
              </a:rPr>
              <a:t> 입력하고 처리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4235066" y="1973864"/>
            <a:ext cx="864096" cy="843067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05540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963242"/>
            <a:ext cx="7125567" cy="564810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7.2.4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집 지킴이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YOLOv3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침입자 검출</a:t>
            </a:r>
          </a:p>
        </p:txBody>
      </p:sp>
    </p:spTree>
    <p:extLst>
      <p:ext uri="{BB962C8B-B14F-4D97-AF65-F5344CB8AC3E}">
        <p14:creationId xmlns:p14="http://schemas.microsoft.com/office/powerpoint/2010/main" val="2416102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지능 에이전트 시나리오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일상생활에서</a:t>
            </a:r>
            <a:r>
              <a:rPr lang="en-US" altLang="ko-KR" dirty="0"/>
              <a:t> </a:t>
            </a:r>
            <a:r>
              <a:rPr lang="ko-KR" altLang="en-US" dirty="0"/>
              <a:t>특정한 일을 대행해주는 사람을 </a:t>
            </a:r>
            <a:r>
              <a:rPr lang="ko-KR" altLang="en-US" dirty="0" err="1"/>
              <a:t>에이전트라</a:t>
            </a:r>
            <a:r>
              <a:rPr lang="ko-KR" altLang="en-US" dirty="0"/>
              <a:t>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여행 에이전트는 여행 일정을 짜고 교통편과 숙소를 예약해주는 사람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컴퓨터에서 사람 일을 대신하는 소프트웨어를 </a:t>
            </a:r>
            <a:r>
              <a:rPr lang="ko-KR" altLang="en-US" dirty="0" err="1"/>
              <a:t>에이전트라</a:t>
            </a:r>
            <a:r>
              <a:rPr lang="ko-KR" altLang="en-US" dirty="0"/>
              <a:t>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절에서는 사람의 지능적인 일을 대신해주는 지능 에이전트에 대해 다룸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18895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7.2.4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집 지킴이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– YOLOv3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이용한 침입자 검출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675" y="980728"/>
            <a:ext cx="8048625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98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7.3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고급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인터페이스를 갖춘 지능 에이전트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인터페이스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앞 절에서는 패키지 소프트웨어 방식의 인터페이스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절에서는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현대적인 웹 방식 또는 앱 방식에 대한 기초 지식을 간략히 소개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로봇에 대한 간략한 소개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685068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7.3.1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웹과 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웹 프로그래밍</a:t>
            </a:r>
            <a:endParaRPr lang="en-US" altLang="ko-KR" dirty="0"/>
          </a:p>
          <a:p>
            <a:pPr lvl="1"/>
            <a:r>
              <a:rPr lang="en-US" altLang="ko-KR" dirty="0"/>
              <a:t>HTML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자바스크립트라는 웹 언어에 대한 지식 필요</a:t>
            </a:r>
            <a:endParaRPr lang="en-US" altLang="ko-KR" dirty="0"/>
          </a:p>
          <a:p>
            <a:pPr lvl="2"/>
            <a:r>
              <a:rPr lang="en-US" altLang="ko-KR" dirty="0"/>
              <a:t>HTML</a:t>
            </a:r>
            <a:r>
              <a:rPr lang="ko-KR" altLang="en-US" dirty="0"/>
              <a:t>은 웹 브라우저에 표시되는 문서를 표현하는 언어</a:t>
            </a:r>
            <a:endParaRPr lang="en-US" altLang="ko-KR" dirty="0"/>
          </a:p>
          <a:p>
            <a:pPr lvl="2"/>
            <a:r>
              <a:rPr lang="ko-KR" altLang="en-US" dirty="0"/>
              <a:t>자바스크립트는 쌍방향 상호작용을 해주는 언어</a:t>
            </a:r>
            <a:endParaRPr lang="en-US" altLang="ko-KR" dirty="0"/>
          </a:p>
          <a:p>
            <a:pPr lvl="1"/>
            <a:r>
              <a:rPr lang="ko-KR" altLang="en-US" dirty="0"/>
              <a:t>웹 서비스하려면 서버 필요</a:t>
            </a:r>
            <a:endParaRPr lang="en-US" altLang="ko-KR" dirty="0"/>
          </a:p>
          <a:p>
            <a:pPr lvl="2"/>
            <a:r>
              <a:rPr lang="ko-KR" altLang="en-US" dirty="0"/>
              <a:t>자신의 컴퓨터를 웹 서버로 설정 또는 </a:t>
            </a:r>
            <a:r>
              <a:rPr lang="en-US" altLang="ko-KR" dirty="0"/>
              <a:t>glitch.com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같은 무료 서비스 활용</a:t>
            </a:r>
            <a:endParaRPr lang="en-US" altLang="ko-KR" dirty="0"/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프로그램을 웹과 연결하려면 </a:t>
            </a:r>
            <a:r>
              <a:rPr lang="en-US" altLang="ko-KR" dirty="0"/>
              <a:t>tensorflow.js</a:t>
            </a:r>
            <a:r>
              <a:rPr lang="ko-KR" altLang="en-US" dirty="0"/>
              <a:t>를 사용하면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7-7])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356992"/>
            <a:ext cx="5984335" cy="269422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087" y="6258783"/>
            <a:ext cx="6097586" cy="2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793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로봇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로봇은 가장 활동적인 지능 에이전트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6598118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150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7.3.2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로봇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지능 로봇의 수준</a:t>
            </a:r>
            <a:r>
              <a:rPr lang="en-US" altLang="ko-KR" dirty="0"/>
              <a:t>(</a:t>
            </a:r>
            <a:r>
              <a:rPr lang="ko-KR" altLang="en-US" dirty="0"/>
              <a:t>아래로</a:t>
            </a:r>
            <a:r>
              <a:rPr lang="en-US" altLang="ko-KR" dirty="0"/>
              <a:t> </a:t>
            </a:r>
            <a:r>
              <a:rPr lang="ko-KR" altLang="en-US" dirty="0"/>
              <a:t>가면서 불확실성이 큰 과업 처리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조립용 로봇</a:t>
            </a:r>
            <a:r>
              <a:rPr lang="en-US" altLang="ko-KR" dirty="0"/>
              <a:t>: </a:t>
            </a:r>
            <a:r>
              <a:rPr lang="ko-KR" altLang="en-US" dirty="0"/>
              <a:t>이동 궤적을 정해주면 충실하게 단순 반복 작업 수행</a:t>
            </a:r>
            <a:endParaRPr lang="en-US" altLang="ko-KR" dirty="0"/>
          </a:p>
          <a:p>
            <a:pPr lvl="1"/>
            <a:r>
              <a:rPr lang="ko-KR" altLang="en-US" dirty="0"/>
              <a:t>자세가 제멋대로인 부품을 집는 로봇</a:t>
            </a:r>
            <a:r>
              <a:rPr lang="en-US" altLang="ko-KR" dirty="0"/>
              <a:t>: </a:t>
            </a:r>
            <a:r>
              <a:rPr lang="ko-KR" altLang="en-US" dirty="0"/>
              <a:t>컴퓨터 비전을 통한 인식 필요</a:t>
            </a:r>
            <a:endParaRPr lang="en-US" altLang="ko-KR" dirty="0"/>
          </a:p>
          <a:p>
            <a:pPr lvl="1"/>
            <a:r>
              <a:rPr lang="ko-KR" altLang="en-US" dirty="0"/>
              <a:t>청소용 로봇</a:t>
            </a:r>
            <a:r>
              <a:rPr lang="en-US" altLang="ko-KR" dirty="0"/>
              <a:t>: </a:t>
            </a:r>
            <a:r>
              <a:rPr lang="ko-KR" altLang="en-US" dirty="0"/>
              <a:t>카메라</a:t>
            </a:r>
            <a:r>
              <a:rPr lang="en-US" altLang="ko-KR" dirty="0"/>
              <a:t>, </a:t>
            </a:r>
            <a:r>
              <a:rPr lang="ko-KR" altLang="en-US" dirty="0"/>
              <a:t>거리 센서</a:t>
            </a:r>
            <a:r>
              <a:rPr lang="en-US" altLang="ko-KR" dirty="0"/>
              <a:t>, </a:t>
            </a:r>
            <a:r>
              <a:rPr lang="ko-KR" altLang="en-US" dirty="0"/>
              <a:t>적외선 센서 등이 필요하고</a:t>
            </a:r>
            <a:r>
              <a:rPr lang="en-US" altLang="ko-KR" dirty="0"/>
              <a:t> </a:t>
            </a:r>
            <a:r>
              <a:rPr lang="ko-KR" altLang="en-US" dirty="0"/>
              <a:t>검출과 인식 알고리즘 필요</a:t>
            </a:r>
            <a:r>
              <a:rPr lang="en-US" altLang="ko-KR" dirty="0"/>
              <a:t>. </a:t>
            </a:r>
            <a:r>
              <a:rPr lang="ko-KR" altLang="en-US" dirty="0"/>
              <a:t>경로 계획 알고리즘 필요</a:t>
            </a:r>
            <a:endParaRPr lang="en-US" altLang="ko-KR" dirty="0"/>
          </a:p>
          <a:p>
            <a:pPr lvl="1"/>
            <a:r>
              <a:rPr lang="ko-KR" altLang="en-US" dirty="0"/>
              <a:t>모르는 건물에 진입해 작전 수행하는 </a:t>
            </a:r>
            <a:r>
              <a:rPr lang="ko-KR" altLang="en-US" dirty="0" err="1"/>
              <a:t>빅독</a:t>
            </a:r>
            <a:r>
              <a:rPr lang="en-US" altLang="ko-KR" dirty="0"/>
              <a:t>: </a:t>
            </a:r>
            <a:r>
              <a:rPr lang="ko-KR" altLang="en-US" dirty="0"/>
              <a:t>위치 파악과 지도 제작을 동시에 수행하는 </a:t>
            </a:r>
            <a:r>
              <a:rPr lang="en-US" altLang="ko-KR" dirty="0" err="1"/>
              <a:t>SLAM</a:t>
            </a:r>
            <a:r>
              <a:rPr lang="en-US" altLang="ko-KR" baseline="-25000" dirty="0" err="1"/>
              <a:t>simultaneous</a:t>
            </a:r>
            <a:r>
              <a:rPr lang="en-US" altLang="ko-KR" baseline="-25000" dirty="0"/>
              <a:t> localization and mapping</a:t>
            </a:r>
            <a:r>
              <a:rPr lang="en-US" altLang="ko-KR" dirty="0"/>
              <a:t>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r>
              <a:rPr lang="ko-KR" altLang="en-US" dirty="0" err="1"/>
              <a:t>휴머노이드</a:t>
            </a:r>
            <a:r>
              <a:rPr lang="en-US" altLang="ko-KR" dirty="0"/>
              <a:t>: </a:t>
            </a:r>
            <a:r>
              <a:rPr lang="ko-KR" altLang="en-US" dirty="0"/>
              <a:t>혼잡한 공간 이동</a:t>
            </a:r>
            <a:r>
              <a:rPr lang="en-US" altLang="ko-KR" dirty="0"/>
              <a:t>, </a:t>
            </a:r>
            <a:r>
              <a:rPr lang="ko-KR" altLang="en-US" dirty="0"/>
              <a:t>물체 인식과 음성 인식</a:t>
            </a:r>
            <a:r>
              <a:rPr lang="en-US" altLang="ko-KR" dirty="0"/>
              <a:t>. </a:t>
            </a:r>
            <a:r>
              <a:rPr lang="ko-KR" altLang="en-US" dirty="0"/>
              <a:t>상대의 표정을 인식</a:t>
            </a:r>
            <a:endParaRPr lang="en-US" altLang="ko-KR" dirty="0"/>
          </a:p>
          <a:p>
            <a:r>
              <a:rPr lang="ko-KR" altLang="en-US" dirty="0"/>
              <a:t>로봇 프로그래밍 교육</a:t>
            </a:r>
            <a:endParaRPr lang="en-US" altLang="ko-KR" dirty="0"/>
          </a:p>
          <a:p>
            <a:pPr lvl="1"/>
            <a:r>
              <a:rPr lang="ko-KR" altLang="en-US" dirty="0"/>
              <a:t>주로 단일 보드 컴퓨터</a:t>
            </a:r>
            <a:r>
              <a:rPr lang="en-US" altLang="ko-KR" dirty="0"/>
              <a:t>(</a:t>
            </a:r>
            <a:r>
              <a:rPr lang="ko-KR" altLang="en-US" dirty="0" err="1"/>
              <a:t>라즈베리파이</a:t>
            </a:r>
            <a:r>
              <a:rPr lang="en-US" altLang="ko-KR" dirty="0"/>
              <a:t>, </a:t>
            </a:r>
            <a:r>
              <a:rPr lang="ko-KR" altLang="en-US" dirty="0" err="1"/>
              <a:t>젯슨</a:t>
            </a:r>
            <a:r>
              <a:rPr lang="en-US" altLang="ko-KR" dirty="0"/>
              <a:t>, </a:t>
            </a:r>
            <a:r>
              <a:rPr lang="ko-KR" altLang="en-US" dirty="0" err="1"/>
              <a:t>오드로이드</a:t>
            </a:r>
            <a:r>
              <a:rPr lang="ko-KR" altLang="en-US" dirty="0"/>
              <a:t> 등</a:t>
            </a:r>
            <a:r>
              <a:rPr lang="en-US" altLang="ko-KR" dirty="0"/>
              <a:t>)</a:t>
            </a:r>
            <a:r>
              <a:rPr lang="ko-KR" altLang="en-US" dirty="0"/>
              <a:t>를 탑재한 바퀴 달린 로봇 활용</a:t>
            </a:r>
            <a:endParaRPr lang="en-US" altLang="ko-KR" dirty="0"/>
          </a:p>
          <a:p>
            <a:pPr lvl="1"/>
            <a:r>
              <a:rPr lang="ko-KR" altLang="en-US" dirty="0"/>
              <a:t>표준 </a:t>
            </a:r>
            <a:r>
              <a:rPr lang="ko-KR" altLang="en-US" dirty="0" err="1"/>
              <a:t>미들웨어인</a:t>
            </a:r>
            <a:r>
              <a:rPr lang="ko-KR" altLang="en-US" dirty="0"/>
              <a:t> </a:t>
            </a:r>
            <a:r>
              <a:rPr lang="en-US" altLang="ko-KR" dirty="0" err="1"/>
              <a:t>ROS</a:t>
            </a:r>
            <a:r>
              <a:rPr lang="en-US" altLang="ko-KR" baseline="-25000" dirty="0" err="1"/>
              <a:t>robot</a:t>
            </a:r>
            <a:r>
              <a:rPr lang="en-US" altLang="ko-KR" baseline="-25000" dirty="0"/>
              <a:t> operating system </a:t>
            </a:r>
            <a:r>
              <a:rPr lang="ko-KR" altLang="en-US" dirty="0"/>
              <a:t>상에서 프로그래밍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4509120"/>
            <a:ext cx="1998554" cy="217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6896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7.4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지식 표현과 추론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지능 에이전트는 지식 베이스가 필요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다국어 단어 공부 제품</a:t>
            </a:r>
            <a:r>
              <a:rPr lang="en-US" altLang="ko-KR" dirty="0"/>
              <a:t>([</a:t>
            </a:r>
            <a:r>
              <a:rPr lang="ko-KR" altLang="en-US" dirty="0"/>
              <a:t>프로그램 </a:t>
            </a:r>
            <a:r>
              <a:rPr lang="en-US" altLang="ko-KR" dirty="0"/>
              <a:t>7-5])</a:t>
            </a:r>
            <a:r>
              <a:rPr lang="ko-KR" altLang="en-US" dirty="0"/>
              <a:t>은 동의어와 예문 등의 지식 베이스를 갖추면 제 모습이 됨</a:t>
            </a:r>
            <a:endParaRPr lang="en-US" altLang="ko-KR" dirty="0"/>
          </a:p>
          <a:p>
            <a:r>
              <a:rPr lang="ko-KR" altLang="en-US" dirty="0"/>
              <a:t>지식 표현과 추론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인간 지능의 핵심이지만 인공지능에서는 미숙한 분야</a:t>
            </a:r>
            <a:r>
              <a:rPr lang="en-US" altLang="ko-KR" dirty="0"/>
              <a:t>. </a:t>
            </a:r>
            <a:r>
              <a:rPr lang="ko-KR" altLang="en-US" dirty="0"/>
              <a:t>인간 지능과 인공지능의 격차가 가장 큰 연구 주제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절에서는 대표적인 방법을 간략히 소개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780928"/>
            <a:ext cx="7848873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693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지식 표현 방법론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규칙 기반</a:t>
            </a:r>
            <a:endParaRPr lang="en-US" altLang="ko-KR" dirty="0"/>
          </a:p>
          <a:p>
            <a:pPr lvl="1"/>
            <a:r>
              <a:rPr lang="en-US" altLang="ko-KR" dirty="0"/>
              <a:t>if-then </a:t>
            </a:r>
            <a:r>
              <a:rPr lang="ko-KR" altLang="en-US" dirty="0"/>
              <a:t>구절로 지식을 표현</a:t>
            </a:r>
            <a:endParaRPr lang="en-US" altLang="ko-KR" dirty="0"/>
          </a:p>
          <a:p>
            <a:pPr lvl="1"/>
            <a:r>
              <a:rPr lang="en-US" altLang="ko-KR" dirty="0"/>
              <a:t>1980</a:t>
            </a:r>
            <a:r>
              <a:rPr lang="ko-KR" altLang="en-US" dirty="0"/>
              <a:t>대에</a:t>
            </a:r>
            <a:r>
              <a:rPr lang="en-US" altLang="ko-KR" dirty="0"/>
              <a:t> </a:t>
            </a:r>
            <a:r>
              <a:rPr lang="ko-KR" altLang="en-US" dirty="0"/>
              <a:t>전문가</a:t>
            </a:r>
            <a:r>
              <a:rPr lang="en-US" altLang="ko-KR" dirty="0"/>
              <a:t> </a:t>
            </a:r>
            <a:r>
              <a:rPr lang="ko-KR" altLang="en-US" dirty="0"/>
              <a:t>시스템을 만드는 중요 기술</a:t>
            </a:r>
            <a:r>
              <a:rPr lang="en-US" altLang="ko-KR" dirty="0"/>
              <a:t>(</a:t>
            </a:r>
            <a:r>
              <a:rPr lang="en-US" altLang="ko-KR" dirty="0" err="1"/>
              <a:t>Dendral</a:t>
            </a:r>
            <a:r>
              <a:rPr lang="en-US" altLang="ko-KR" dirty="0"/>
              <a:t>, </a:t>
            </a:r>
            <a:r>
              <a:rPr lang="en-US" altLang="ko-KR" dirty="0" err="1"/>
              <a:t>Mycin</a:t>
            </a:r>
            <a:r>
              <a:rPr lang="en-US" altLang="ko-KR" dirty="0"/>
              <a:t> </a:t>
            </a:r>
            <a:r>
              <a:rPr lang="ko-KR" altLang="en-US" dirty="0"/>
              <a:t>등의 전문가 시스템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r>
              <a:rPr lang="ko-KR" altLang="en-US" dirty="0"/>
              <a:t>프레임</a:t>
            </a:r>
            <a:endParaRPr lang="en-US" altLang="ko-KR" dirty="0"/>
          </a:p>
          <a:p>
            <a:pPr lvl="1"/>
            <a:r>
              <a:rPr lang="ko-KR" altLang="en-US" dirty="0"/>
              <a:t>슬롯</a:t>
            </a:r>
            <a:r>
              <a:rPr lang="en-US" altLang="ko-KR" dirty="0"/>
              <a:t>-</a:t>
            </a:r>
            <a:r>
              <a:rPr lang="ko-KR" altLang="en-US" dirty="0"/>
              <a:t>값 쌍으로 지식 표현</a:t>
            </a:r>
            <a:r>
              <a:rPr lang="en-US" altLang="ko-KR" dirty="0"/>
              <a:t>(</a:t>
            </a:r>
            <a:r>
              <a:rPr lang="ko-KR" altLang="en-US" dirty="0"/>
              <a:t>프로그래밍 언어의 구조체 또는 데이터베이스의 관계와 유사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KL-One </a:t>
            </a:r>
            <a:r>
              <a:rPr lang="ko-KR" altLang="en-US" dirty="0"/>
              <a:t>패키지</a:t>
            </a:r>
            <a:r>
              <a:rPr lang="en-US" altLang="ko-KR" dirty="0"/>
              <a:t>: </a:t>
            </a:r>
            <a:r>
              <a:rPr lang="ko-KR" altLang="en-US" dirty="0"/>
              <a:t>개념으로 지식을 표현하고 연역적 </a:t>
            </a:r>
            <a:r>
              <a:rPr lang="ko-KR" altLang="en-US" dirty="0" err="1"/>
              <a:t>분류기로</a:t>
            </a:r>
            <a:r>
              <a:rPr lang="ko-KR" altLang="en-US" dirty="0"/>
              <a:t> 추론 수행</a:t>
            </a:r>
            <a:endParaRPr lang="en-US" altLang="ko-KR" dirty="0"/>
          </a:p>
          <a:p>
            <a:r>
              <a:rPr lang="ko-KR" altLang="en-US" dirty="0" err="1"/>
              <a:t>의미망</a:t>
            </a:r>
            <a:endParaRPr lang="en-US" altLang="ko-KR" dirty="0"/>
          </a:p>
          <a:p>
            <a:pPr lvl="1"/>
            <a:r>
              <a:rPr lang="ko-KR" altLang="en-US" dirty="0"/>
              <a:t>그래프로 지식을 표현</a:t>
            </a:r>
            <a:r>
              <a:rPr lang="en-US" altLang="ko-KR" dirty="0"/>
              <a:t>(is-a</a:t>
            </a:r>
            <a:r>
              <a:rPr lang="ko-KR" altLang="en-US" dirty="0"/>
              <a:t>와 </a:t>
            </a:r>
            <a:r>
              <a:rPr lang="en-US" altLang="ko-KR" dirty="0"/>
              <a:t>kind-of </a:t>
            </a:r>
            <a:r>
              <a:rPr lang="ko-KR" altLang="en-US" dirty="0"/>
              <a:t>관계를 주로 사용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46" y="3897172"/>
            <a:ext cx="7416683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1077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7.4.1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지식 표현 방법론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51845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온톨로지</a:t>
            </a:r>
            <a:endParaRPr lang="en-US" altLang="ko-KR" dirty="0"/>
          </a:p>
          <a:p>
            <a:pPr lvl="1"/>
            <a:r>
              <a:rPr lang="en-US" altLang="ko-KR" dirty="0" err="1"/>
              <a:t>RDF</a:t>
            </a:r>
            <a:r>
              <a:rPr lang="en-US" altLang="ko-KR" baseline="-25000" dirty="0" err="1"/>
              <a:t>resource</a:t>
            </a:r>
            <a:r>
              <a:rPr lang="en-US" altLang="ko-KR" baseline="-25000" dirty="0"/>
              <a:t> description framework</a:t>
            </a:r>
            <a:r>
              <a:rPr lang="ko-KR" altLang="en-US" dirty="0"/>
              <a:t>는 방대한 수의 </a:t>
            </a:r>
            <a:r>
              <a:rPr lang="ko-KR" altLang="en-US" dirty="0" err="1"/>
              <a:t>트리플을</a:t>
            </a:r>
            <a:r>
              <a:rPr lang="ko-KR" altLang="en-US" dirty="0"/>
              <a:t> 표현</a:t>
            </a:r>
            <a:r>
              <a:rPr lang="en-US" altLang="ko-KR" dirty="0"/>
              <a:t>, </a:t>
            </a:r>
            <a:r>
              <a:rPr lang="ko-KR" altLang="en-US" dirty="0"/>
              <a:t>저장</a:t>
            </a:r>
            <a:r>
              <a:rPr lang="en-US" altLang="ko-KR" dirty="0"/>
              <a:t>, </a:t>
            </a:r>
            <a:r>
              <a:rPr lang="ko-KR" altLang="en-US" dirty="0"/>
              <a:t>관리하는 기술</a:t>
            </a:r>
            <a:endParaRPr lang="en-US" altLang="ko-KR" dirty="0"/>
          </a:p>
          <a:p>
            <a:pPr lvl="2"/>
            <a:r>
              <a:rPr lang="ko-KR" altLang="en-US" dirty="0"/>
              <a:t>주어</a:t>
            </a:r>
            <a:r>
              <a:rPr lang="en-US" altLang="ko-KR" dirty="0"/>
              <a:t>, </a:t>
            </a:r>
            <a:r>
              <a:rPr lang="ko-KR" altLang="en-US" dirty="0"/>
              <a:t>술어</a:t>
            </a:r>
            <a:r>
              <a:rPr lang="en-US" altLang="ko-KR" dirty="0"/>
              <a:t>, </a:t>
            </a:r>
            <a:r>
              <a:rPr lang="ko-KR" altLang="en-US" dirty="0"/>
              <a:t>목적어로 구성된 </a:t>
            </a:r>
            <a:r>
              <a:rPr lang="ko-KR" altLang="en-US" dirty="0" err="1"/>
              <a:t>트리플</a:t>
            </a:r>
            <a:r>
              <a:rPr lang="ko-KR" altLang="en-US" dirty="0"/>
              <a:t> 사용</a:t>
            </a:r>
            <a:r>
              <a:rPr lang="en-US" altLang="ko-KR" dirty="0"/>
              <a:t> , </a:t>
            </a:r>
            <a:r>
              <a:rPr lang="ko-KR" altLang="en-US" dirty="0"/>
              <a:t>예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온톨로지의</a:t>
            </a:r>
            <a:r>
              <a:rPr lang="ko-KR" altLang="en-US" dirty="0"/>
              <a:t> 계층 구조</a:t>
            </a:r>
            <a:endParaRPr lang="en-US" altLang="ko-KR" dirty="0"/>
          </a:p>
          <a:p>
            <a:pPr lvl="2"/>
            <a:r>
              <a:rPr lang="en-US" altLang="ko-KR" dirty="0"/>
              <a:t>SPARQL</a:t>
            </a:r>
            <a:r>
              <a:rPr lang="ko-KR" altLang="en-US" dirty="0"/>
              <a:t>은 </a:t>
            </a:r>
            <a:r>
              <a:rPr lang="en-US" altLang="ko-KR" dirty="0"/>
              <a:t>RDF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동작하는 표준</a:t>
            </a:r>
            <a:r>
              <a:rPr lang="en-US" altLang="ko-KR" dirty="0"/>
              <a:t> </a:t>
            </a:r>
            <a:r>
              <a:rPr lang="ko-KR" altLang="en-US" dirty="0"/>
              <a:t>질의</a:t>
            </a:r>
            <a:r>
              <a:rPr lang="en-US" altLang="ko-KR" dirty="0"/>
              <a:t> </a:t>
            </a:r>
            <a:r>
              <a:rPr lang="ko-KR" altLang="en-US" dirty="0"/>
              <a:t>언어</a:t>
            </a:r>
            <a:endParaRPr lang="en-US" altLang="ko-KR" dirty="0"/>
          </a:p>
          <a:p>
            <a:pPr lvl="2"/>
            <a:r>
              <a:rPr lang="en-US" altLang="ko-KR" dirty="0"/>
              <a:t>OWL</a:t>
            </a:r>
            <a:r>
              <a:rPr lang="ko-KR" altLang="en-US" dirty="0"/>
              <a:t>은</a:t>
            </a:r>
            <a:r>
              <a:rPr lang="en-US" altLang="ko-KR" dirty="0"/>
              <a:t> RDF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동작하는 대표적 </a:t>
            </a:r>
            <a:r>
              <a:rPr lang="ko-KR" altLang="en-US" dirty="0" err="1"/>
              <a:t>온톨로지</a:t>
            </a:r>
            <a:r>
              <a:rPr lang="ko-KR" altLang="en-US" dirty="0"/>
              <a:t> 언어</a:t>
            </a:r>
            <a:endParaRPr lang="en-US" altLang="ko-KR" dirty="0"/>
          </a:p>
          <a:p>
            <a:pPr lvl="3"/>
            <a:r>
              <a:rPr lang="en-US" altLang="ko-KR" dirty="0"/>
              <a:t>OWL</a:t>
            </a:r>
            <a:r>
              <a:rPr lang="ko-KR" altLang="en-US" dirty="0"/>
              <a:t>을 구현한 소프트웨어로 </a:t>
            </a:r>
            <a:r>
              <a:rPr lang="en-US" altLang="ko-KR" dirty="0"/>
              <a:t>Protégé</a:t>
            </a:r>
            <a:r>
              <a:rPr lang="ko-KR" altLang="en-US" dirty="0"/>
              <a:t>와 지식 그래프</a:t>
            </a:r>
            <a:endParaRPr lang="en-US" altLang="ko-KR" dirty="0"/>
          </a:p>
          <a:p>
            <a:pPr lvl="2"/>
            <a:r>
              <a:rPr lang="ko-KR" altLang="en-US" dirty="0" err="1"/>
              <a:t>온톨로지로</a:t>
            </a:r>
            <a:r>
              <a:rPr lang="ko-KR" altLang="en-US" dirty="0"/>
              <a:t> 구현한 지식 베이스</a:t>
            </a:r>
            <a:endParaRPr lang="en-US" altLang="ko-KR" dirty="0"/>
          </a:p>
          <a:p>
            <a:pPr lvl="3"/>
            <a:r>
              <a:rPr lang="en-US" altLang="ko-KR" dirty="0"/>
              <a:t>Cyc(</a:t>
            </a:r>
            <a:r>
              <a:rPr lang="ko-KR" altLang="en-US" dirty="0"/>
              <a:t>최대 규모</a:t>
            </a:r>
            <a:r>
              <a:rPr lang="en-US" altLang="ko-KR" dirty="0"/>
              <a:t> </a:t>
            </a:r>
            <a:r>
              <a:rPr lang="ko-KR" altLang="en-US" dirty="0"/>
              <a:t>지식</a:t>
            </a:r>
            <a:r>
              <a:rPr lang="en-US" altLang="ko-KR" dirty="0"/>
              <a:t> </a:t>
            </a:r>
            <a:r>
              <a:rPr lang="ko-KR" altLang="en-US" dirty="0"/>
              <a:t>베이스 구축 프로젝트였으나 사실상 실패</a:t>
            </a:r>
            <a:r>
              <a:rPr lang="en-US" altLang="ko-KR" dirty="0"/>
              <a:t>)</a:t>
            </a:r>
          </a:p>
          <a:p>
            <a:pPr lvl="3"/>
            <a:r>
              <a:rPr lang="en-US" altLang="ko-KR" dirty="0"/>
              <a:t>WordNet(</a:t>
            </a:r>
            <a:r>
              <a:rPr lang="ko-KR" altLang="en-US" dirty="0"/>
              <a:t>인간</a:t>
            </a:r>
            <a:r>
              <a:rPr lang="en-US" altLang="ko-KR" dirty="0"/>
              <a:t> </a:t>
            </a:r>
            <a:r>
              <a:rPr lang="ko-KR" altLang="en-US" dirty="0"/>
              <a:t>어휘 전반을 </a:t>
            </a:r>
            <a:r>
              <a:rPr lang="ko-KR" altLang="en-US" dirty="0" err="1"/>
              <a:t>상위어</a:t>
            </a:r>
            <a:r>
              <a:rPr lang="en-US" altLang="ko-KR" dirty="0"/>
              <a:t>, </a:t>
            </a:r>
            <a:r>
              <a:rPr lang="ko-KR" altLang="en-US" dirty="0" err="1"/>
              <a:t>하위어</a:t>
            </a:r>
            <a:r>
              <a:rPr lang="en-US" altLang="ko-KR" dirty="0"/>
              <a:t>, </a:t>
            </a:r>
            <a:r>
              <a:rPr lang="ko-KR" altLang="en-US" dirty="0"/>
              <a:t>유사어로 연결한 지식 베이스</a:t>
            </a:r>
            <a:r>
              <a:rPr lang="en-US" altLang="ko-KR" dirty="0"/>
              <a:t>)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064" y="1772816"/>
            <a:ext cx="1872208" cy="3981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685" y="2780928"/>
            <a:ext cx="3290362" cy="287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73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7.4.2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지식 그래프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현재 가장 널리 쓰이는 지식 표현 방법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구글의 지식 그래프는 </a:t>
            </a:r>
            <a:r>
              <a:rPr lang="en-US" altLang="ko-KR" dirty="0"/>
              <a:t>2016</a:t>
            </a:r>
            <a:r>
              <a:rPr lang="ko-KR" altLang="en-US" dirty="0"/>
              <a:t>년 기준으로 </a:t>
            </a:r>
            <a:r>
              <a:rPr lang="en-US" altLang="ko-KR" dirty="0"/>
              <a:t>700</a:t>
            </a:r>
            <a:r>
              <a:rPr lang="ko-KR" altLang="en-US" dirty="0" err="1"/>
              <a:t>억개의</a:t>
            </a:r>
            <a:r>
              <a:rPr lang="ko-KR" altLang="en-US" dirty="0"/>
              <a:t> 사실을 포함한 방대한 지식 베이스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지식 그래프와 추론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트리플로</a:t>
            </a:r>
            <a:r>
              <a:rPr lang="ko-KR" altLang="en-US" dirty="0"/>
              <a:t> 표현한 </a:t>
            </a:r>
            <a:r>
              <a:rPr lang="ko-KR" altLang="en-US" dirty="0" err="1"/>
              <a:t>김태리에</a:t>
            </a:r>
            <a:r>
              <a:rPr lang="ko-KR" altLang="en-US" dirty="0"/>
              <a:t> 대한 지식 베이스인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7-12]</a:t>
            </a:r>
          </a:p>
          <a:p>
            <a:pPr lvl="1"/>
            <a:r>
              <a:rPr lang="ko-KR" altLang="en-US" dirty="0"/>
              <a:t>지식 그래프 구현 방법</a:t>
            </a:r>
            <a:r>
              <a:rPr lang="en-US" altLang="ko-KR" dirty="0"/>
              <a:t>: </a:t>
            </a:r>
            <a:r>
              <a:rPr lang="ko-KR" altLang="en-US" dirty="0" err="1"/>
              <a:t>큐레이션</a:t>
            </a:r>
            <a:r>
              <a:rPr lang="en-US" altLang="ko-KR" dirty="0"/>
              <a:t>(</a:t>
            </a:r>
            <a:r>
              <a:rPr lang="en-US" altLang="ko-KR" dirty="0" err="1"/>
              <a:t>Cyc</a:t>
            </a:r>
            <a:r>
              <a:rPr lang="en-US" altLang="ko-KR" dirty="0"/>
              <a:t>, WordNet), </a:t>
            </a:r>
            <a:r>
              <a:rPr lang="ko-KR" altLang="en-US" dirty="0"/>
              <a:t>협업</a:t>
            </a:r>
            <a:r>
              <a:rPr lang="en-US" altLang="ko-KR" dirty="0"/>
              <a:t>(</a:t>
            </a:r>
            <a:r>
              <a:rPr lang="en-US" altLang="ko-KR" dirty="0" err="1"/>
              <a:t>Wikidata</a:t>
            </a:r>
            <a:r>
              <a:rPr lang="en-US" altLang="ko-KR" dirty="0"/>
              <a:t>, Freebase), </a:t>
            </a:r>
            <a:r>
              <a:rPr lang="ko-KR" altLang="en-US" dirty="0"/>
              <a:t>자연어</a:t>
            </a:r>
            <a:r>
              <a:rPr lang="en-US" altLang="ko-KR" dirty="0"/>
              <a:t> </a:t>
            </a:r>
            <a:r>
              <a:rPr lang="ko-KR" altLang="en-US" dirty="0"/>
              <a:t>처리</a:t>
            </a:r>
            <a:r>
              <a:rPr lang="en-US" altLang="ko-KR" dirty="0"/>
              <a:t>(</a:t>
            </a:r>
            <a:r>
              <a:rPr lang="en-US" altLang="ko-KR" dirty="0" err="1"/>
              <a:t>Yago</a:t>
            </a:r>
            <a:r>
              <a:rPr lang="en-US" altLang="ko-KR" dirty="0"/>
              <a:t>, </a:t>
            </a:r>
            <a:r>
              <a:rPr lang="en-US" altLang="ko-KR" dirty="0" err="1"/>
              <a:t>DBpedia</a:t>
            </a:r>
            <a:r>
              <a:rPr lang="en-US" altLang="ko-KR" dirty="0"/>
              <a:t>, Knowledge vault)</a:t>
            </a:r>
            <a:r>
              <a:rPr lang="ko-KR" altLang="en-US" dirty="0"/>
              <a:t> 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96952"/>
            <a:ext cx="3380078" cy="349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66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56895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7.5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틈새 없는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협동과 능동성을 갖춘 지능 에이전트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5256584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틈새 없는 협동</a:t>
            </a:r>
            <a:r>
              <a:rPr lang="en-US" altLang="ko-KR" baseline="-25000" dirty="0"/>
              <a:t>seamless coordination</a:t>
            </a:r>
          </a:p>
          <a:p>
            <a:pPr lvl="1"/>
            <a:r>
              <a:rPr lang="ko-KR" altLang="en-US" dirty="0"/>
              <a:t>컴퓨터</a:t>
            </a:r>
            <a:r>
              <a:rPr lang="en-US" altLang="ko-KR" dirty="0"/>
              <a:t> </a:t>
            </a:r>
            <a:r>
              <a:rPr lang="ko-KR" altLang="en-US" dirty="0"/>
              <a:t>비전과 로봇 손이 협동하는 시각 </a:t>
            </a:r>
            <a:r>
              <a:rPr lang="ko-KR" altLang="en-US" dirty="0" err="1"/>
              <a:t>서보잉</a:t>
            </a:r>
            <a:r>
              <a:rPr lang="en-US" altLang="ko-KR" baseline="-25000" dirty="0"/>
              <a:t>visual </a:t>
            </a:r>
            <a:r>
              <a:rPr lang="en-US" altLang="ko-KR" baseline="-25000" dirty="0" err="1"/>
              <a:t>servoing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수건 개는 로봇</a:t>
            </a:r>
            <a:r>
              <a:rPr lang="en-US" altLang="ko-KR" dirty="0"/>
              <a:t>) – </a:t>
            </a:r>
            <a:r>
              <a:rPr lang="ko-KR" altLang="en-US" dirty="0"/>
              <a:t>기술 한계</a:t>
            </a:r>
            <a:endParaRPr lang="en-US" altLang="ko-KR" dirty="0"/>
          </a:p>
          <a:p>
            <a:pPr lvl="1"/>
            <a:r>
              <a:rPr lang="ko-KR" altLang="en-US" dirty="0"/>
              <a:t>인간은 완벽하게 틈새 없는 협동을 함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능동성</a:t>
            </a:r>
            <a:r>
              <a:rPr lang="en-US" altLang="ko-KR" baseline="-25000" dirty="0"/>
              <a:t>proactive</a:t>
            </a:r>
          </a:p>
          <a:p>
            <a:pPr lvl="1"/>
            <a:r>
              <a:rPr lang="ko-KR" altLang="en-US" dirty="0"/>
              <a:t>사람은 과업에서 과업으로 틈새 없이 전환</a:t>
            </a:r>
            <a:r>
              <a:rPr lang="en-US" altLang="ko-KR" dirty="0"/>
              <a:t>(</a:t>
            </a:r>
            <a:r>
              <a:rPr lang="ko-KR" altLang="en-US" dirty="0"/>
              <a:t>자신이 다음에 벌일 일을 주도적으로 구상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로봇은 매우 제한적으로 능동성 발휘</a:t>
            </a:r>
            <a:r>
              <a:rPr lang="en-US" altLang="ko-KR" dirty="0"/>
              <a:t>(</a:t>
            </a:r>
            <a:r>
              <a:rPr lang="ko-KR" altLang="en-US" dirty="0"/>
              <a:t>어떻게 빨래 개는 과업에서 밥 먹는 과업으로 자연스럽게 전환할 수 있을까</a:t>
            </a:r>
            <a:r>
              <a:rPr lang="en-US" altLang="ko-KR" dirty="0"/>
              <a:t>?)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03" y="1268760"/>
            <a:ext cx="3144161" cy="16561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005064"/>
            <a:ext cx="6048673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107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지능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에이전트란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웹스터</a:t>
            </a:r>
            <a:r>
              <a:rPr lang="ko-KR" altLang="en-US" dirty="0"/>
              <a:t> 영어 사전의 정의</a:t>
            </a:r>
            <a:r>
              <a:rPr lang="en-US" altLang="ko-KR" dirty="0"/>
              <a:t>(</a:t>
            </a:r>
            <a:r>
              <a:rPr lang="ko-KR" altLang="en-US" dirty="0"/>
              <a:t>인공지능에서는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②의 정의가 적절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r>
              <a:rPr lang="ko-KR" altLang="en-US" dirty="0"/>
              <a:t>②의 정의에 따르면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돌멩이는 에이전트가 아니고</a:t>
            </a:r>
            <a:r>
              <a:rPr lang="en-US" altLang="ko-KR" dirty="0"/>
              <a:t>, </a:t>
            </a:r>
            <a:r>
              <a:rPr lang="ko-KR" altLang="en-US" dirty="0"/>
              <a:t>바이메탈은 에이전트임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7-1]</a:t>
            </a:r>
            <a:r>
              <a:rPr lang="ko-KR" altLang="en-US" dirty="0"/>
              <a:t>의 음식 인식 앱은 에이전트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56792"/>
            <a:ext cx="6048672" cy="189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417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지능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에이전트란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지능 에이전트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7-2])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/>
            <a:r>
              <a:rPr lang="ko-KR" altLang="en-US" dirty="0"/>
              <a:t>로봇은 에이전트</a:t>
            </a:r>
            <a:r>
              <a:rPr lang="en-US" altLang="ko-KR" dirty="0"/>
              <a:t>, </a:t>
            </a:r>
            <a:r>
              <a:rPr lang="ko-KR" altLang="en-US" dirty="0"/>
              <a:t>환경</a:t>
            </a:r>
            <a:r>
              <a:rPr lang="en-US" altLang="ko-KR" dirty="0"/>
              <a:t>, </a:t>
            </a:r>
            <a:r>
              <a:rPr lang="ko-KR" altLang="en-US" dirty="0"/>
              <a:t>지식 베이스가 명확히 구분</a:t>
            </a:r>
            <a:r>
              <a:rPr lang="en-US" altLang="ko-KR" dirty="0"/>
              <a:t>(</a:t>
            </a:r>
            <a:r>
              <a:rPr lang="ko-KR" altLang="en-US" dirty="0"/>
              <a:t>로봇 몸과 소프트웨어가 에이전트</a:t>
            </a:r>
            <a:r>
              <a:rPr lang="en-US" altLang="ko-KR" dirty="0"/>
              <a:t>, </a:t>
            </a:r>
            <a:r>
              <a:rPr lang="ko-KR" altLang="en-US" dirty="0"/>
              <a:t>카메라 등이 센서</a:t>
            </a:r>
            <a:r>
              <a:rPr lang="en-US" altLang="ko-KR" dirty="0"/>
              <a:t>, </a:t>
            </a:r>
            <a:r>
              <a:rPr lang="ko-KR" altLang="en-US" dirty="0"/>
              <a:t>로봇 팔이 </a:t>
            </a:r>
            <a:r>
              <a:rPr lang="ko-KR" altLang="en-US" dirty="0" err="1"/>
              <a:t>액추에이터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음식 인식 앱은 구분이</a:t>
            </a:r>
            <a:r>
              <a:rPr lang="en-US" altLang="ko-KR" dirty="0"/>
              <a:t> </a:t>
            </a:r>
            <a:r>
              <a:rPr lang="ko-KR" altLang="en-US" dirty="0"/>
              <a:t>조금 모호</a:t>
            </a:r>
            <a:r>
              <a:rPr lang="en-US" altLang="ko-KR" dirty="0"/>
              <a:t>(</a:t>
            </a:r>
            <a:r>
              <a:rPr lang="ko-KR" altLang="en-US" dirty="0"/>
              <a:t>스마트폰과 앱이 에이전트</a:t>
            </a:r>
            <a:r>
              <a:rPr lang="en-US" altLang="ko-KR" dirty="0"/>
              <a:t>, </a:t>
            </a:r>
            <a:r>
              <a:rPr lang="ko-KR" altLang="en-US" dirty="0"/>
              <a:t>카메라는 센서</a:t>
            </a:r>
            <a:r>
              <a:rPr lang="en-US" altLang="ko-KR" dirty="0"/>
              <a:t>, </a:t>
            </a:r>
            <a:r>
              <a:rPr lang="ko-KR" altLang="en-US" dirty="0"/>
              <a:t>화면과 스피커가 </a:t>
            </a:r>
            <a:r>
              <a:rPr lang="ko-KR" altLang="en-US" dirty="0" err="1"/>
              <a:t>액추에이터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지식 베이스</a:t>
            </a:r>
            <a:endParaRPr lang="en-US" altLang="ko-KR" dirty="0"/>
          </a:p>
          <a:p>
            <a:pPr lvl="1"/>
            <a:r>
              <a:rPr lang="ko-KR" altLang="en-US" dirty="0"/>
              <a:t>지식 표현을 위한 프레임</a:t>
            </a:r>
            <a:r>
              <a:rPr lang="en-US" altLang="ko-KR" dirty="0"/>
              <a:t>, </a:t>
            </a:r>
            <a:r>
              <a:rPr lang="ko-KR" altLang="en-US" dirty="0" err="1"/>
              <a:t>의미망</a:t>
            </a:r>
            <a:r>
              <a:rPr lang="en-US" altLang="ko-KR" dirty="0"/>
              <a:t>, </a:t>
            </a:r>
            <a:r>
              <a:rPr lang="ko-KR" altLang="en-US" dirty="0" err="1"/>
              <a:t>온톨로지</a:t>
            </a:r>
            <a:r>
              <a:rPr lang="en-US" altLang="ko-KR" dirty="0"/>
              <a:t>, </a:t>
            </a:r>
            <a:r>
              <a:rPr lang="ko-KR" altLang="en-US" dirty="0"/>
              <a:t>규칙 기반 방법으로 구축</a:t>
            </a:r>
            <a:r>
              <a:rPr lang="en-US" altLang="ko-KR" dirty="0"/>
              <a:t>(7.4</a:t>
            </a:r>
            <a:r>
              <a:rPr lang="ko-KR" altLang="en-US" dirty="0"/>
              <a:t>절에서 간략히 소개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908720"/>
            <a:ext cx="3535439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54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라이프 사이클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지능 에이전트의 라이프 사이클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 정의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비즈니스 정의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음식 인식 앱의 경우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음식의 범위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음식의 계층 구조 등을 결정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수집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현장을 대변하는 다양한 음식 영상 수집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데이터가 가장 중요한 산출물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556792"/>
            <a:ext cx="6127521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566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라이프 사이클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지능 에이전트의 라이프 사이클</a:t>
            </a:r>
            <a:r>
              <a:rPr lang="en-US" altLang="ko-KR" dirty="0"/>
              <a:t>(…</a:t>
            </a:r>
            <a:r>
              <a:rPr lang="ko-KR" altLang="en-US" dirty="0"/>
              <a:t>앞에서 계속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 제작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컨볼루션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신경망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순환 신경망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강화 학습 등에서 어떤 것을 사용할 지 결정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모델의 구조 설계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모델 학습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성능 평가를 수행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교차 검증을 사용하여 성능 평가 신뢰도를 확보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디프로이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자체 서버 사용 또는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클라우드를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구매해 사용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현대에는 주로 웹 또는 앱 인터페이스를 사용함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세 단계는 순환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운영 환경이나 사용자의 요구사항이 바뀌므로 꾸준히 업그레이드 필요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예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한식으로 국한했는데 세계 음식으로 업그레이드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책은 공개 데이터를 사용하므로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그림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7-3]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모델 제작에 집중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7.2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절에서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디프로이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단계를 간략히 다룸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6937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지능 에이전트 만들기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 절에서는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6</a:t>
            </a:r>
            <a:r>
              <a:rPr lang="ko-KR" altLang="en-US" dirty="0"/>
              <a:t>장에서 학습한 모델에 간단한 사용자 인터페이스를 붙여 지능 에이전트로 확장하는 실습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8948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7.2.1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영상 바구니 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영상 바구니 담기 시나리오</a:t>
            </a:r>
            <a:endParaRPr lang="en-US" altLang="ko-KR" dirty="0"/>
          </a:p>
          <a:p>
            <a:pPr lvl="1"/>
            <a:r>
              <a:rPr lang="ko-KR" altLang="en-US" dirty="0"/>
              <a:t>영상을 분류하고 분류 결과에 따라 해당 폴더에 영상을 저장하는 서비스</a:t>
            </a:r>
            <a:endParaRPr lang="en-US" altLang="ko-KR" dirty="0"/>
          </a:p>
          <a:p>
            <a:pPr lvl="1"/>
            <a:r>
              <a:rPr lang="ko-KR" altLang="en-US" dirty="0"/>
              <a:t>구글 포토와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r>
              <a:rPr lang="ko-KR" altLang="en-US" dirty="0"/>
              <a:t>모델을 학습하고 저장하기</a:t>
            </a:r>
            <a:endParaRPr lang="en-US" altLang="ko-KR" dirty="0"/>
          </a:p>
          <a:p>
            <a:pPr lvl="1"/>
            <a:r>
              <a:rPr lang="en-US" altLang="ko-KR" dirty="0"/>
              <a:t>CIFAR-10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신경망을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24944"/>
            <a:ext cx="7625109" cy="32829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4114" y="2204864"/>
            <a:ext cx="4324349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디프로이할</a:t>
            </a:r>
            <a:r>
              <a:rPr lang="ko-KR" altLang="en-US" sz="1400" dirty="0">
                <a:solidFill>
                  <a:srgbClr val="0000FF"/>
                </a:solidFill>
              </a:rPr>
              <a:t> 때 충분한 계산 자원을 사용하여 학습하는데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이 과정을 모방하기 위해 </a:t>
            </a:r>
            <a:r>
              <a:rPr lang="en-US" altLang="ko-KR" sz="1400" dirty="0">
                <a:solidFill>
                  <a:srgbClr val="0000FF"/>
                </a:solidFill>
              </a:rPr>
              <a:t>epochs</a:t>
            </a:r>
            <a:r>
              <a:rPr lang="ko-KR" altLang="en-US" sz="1400" dirty="0">
                <a:solidFill>
                  <a:srgbClr val="0000FF"/>
                </a:solidFill>
              </a:rPr>
              <a:t>을 늘려 학습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652120" y="2708920"/>
            <a:ext cx="786284" cy="1512168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639994" y="4710428"/>
            <a:ext cx="3452286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디프로이에</a:t>
            </a:r>
            <a:r>
              <a:rPr lang="ko-KR" altLang="en-US" sz="1400" dirty="0">
                <a:solidFill>
                  <a:srgbClr val="0000FF"/>
                </a:solidFill>
              </a:rPr>
              <a:t> 쓰기 위해 학습된 모델을 저장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3851920" y="5085184"/>
            <a:ext cx="354236" cy="618640"/>
          </a:xfrm>
          <a:prstGeom prst="straightConnector1">
            <a:avLst/>
          </a:prstGeom>
          <a:ln w="952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41817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5305</TotalTime>
  <Words>1506</Words>
  <Application>Microsoft Office PowerPoint</Application>
  <PresentationFormat>화면 슬라이드 쇼(4:3)</PresentationFormat>
  <Paragraphs>501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HY견고딕</vt:lpstr>
      <vt:lpstr>Wingdings</vt:lpstr>
      <vt:lpstr>맑은 고딕</vt:lpstr>
      <vt:lpstr>Arial</vt:lpstr>
      <vt:lpstr>나눔손글씨 펜</vt:lpstr>
      <vt:lpstr>1_Office 테마</vt:lpstr>
      <vt:lpstr>7장</vt:lpstr>
      <vt:lpstr>Preview</vt:lpstr>
      <vt:lpstr>7.1 지능 에이전트 시나리오</vt:lpstr>
      <vt:lpstr>7.1.1 지능 에이전트란</vt:lpstr>
      <vt:lpstr>7.1.1 지능 에이전트란</vt:lpstr>
      <vt:lpstr>7.1.2 라이프 사이클</vt:lpstr>
      <vt:lpstr>7.1.2 라이프 사이클</vt:lpstr>
      <vt:lpstr>7.2 지능 에이전트 만들기</vt:lpstr>
      <vt:lpstr>7.2.1 영상 바구니 담기</vt:lpstr>
      <vt:lpstr>7.2.1 영상 바구니 담기</vt:lpstr>
      <vt:lpstr>7.2.1 영상 바구니 담기</vt:lpstr>
      <vt:lpstr>7.2.1 영상 바구니 담기</vt:lpstr>
      <vt:lpstr>7.2.1 영상 바구니 담기</vt:lpstr>
      <vt:lpstr>7.2.1 영상 바구니 담기</vt:lpstr>
      <vt:lpstr>7.2.1 영상 바구니 담기</vt:lpstr>
      <vt:lpstr>7.2.1 영상 바구니 담기</vt:lpstr>
      <vt:lpstr>7.2.2 다국어 단어 공부 1 - tkinter를 이용한 대화형 인터페이스</vt:lpstr>
      <vt:lpstr>7.2.2 다국어 단어 공부 1 - tkinter를 이용한 대화형 인터페이스</vt:lpstr>
      <vt:lpstr>7.2.2 다국어 단어 공부 1 - tkinter를 이용한 대화형 인터페이스</vt:lpstr>
      <vt:lpstr>7.2.2 다국어 단어 공부 1 - tkinter를 이용한 대화형 인터페이스</vt:lpstr>
      <vt:lpstr>7.2.2 다국어 단어 공부 1 - tkinter를 이용한 대화형 인터페이스</vt:lpstr>
      <vt:lpstr>7.2.3 다국어 단어 공부 2 – opencv와 웹캠을 이용한 대화형 인터페이스</vt:lpstr>
      <vt:lpstr>7.2.3 다국어 단어 공부 2 – opencv와 웹캠을 이용한 대화형 인터페이스</vt:lpstr>
      <vt:lpstr>7.2.3 다국어 단어 공부 2 – opencv와 웹캠을 이용한 대화형 인터페이스</vt:lpstr>
      <vt:lpstr>7.2.3 다국어 단어 공부 2 – opencv와 웹캠을 이용한 대화형 인터페이스</vt:lpstr>
      <vt:lpstr>7.2.3 다국어 단어 공부 2 – opencv와 웹캠을 이용한 대화형 인터페이스</vt:lpstr>
      <vt:lpstr>7.2.4 집 지킴이 – YOLOv3를 이용한 침입자 검출</vt:lpstr>
      <vt:lpstr>7.2.4 집 지킴이 – YOLOv3를 이용한 침입자 검출</vt:lpstr>
      <vt:lpstr>7.2.4 집 지킴이 – YOLOv3를 이용한 침입자 검출</vt:lpstr>
      <vt:lpstr>7.2.4 집 지킴이 – YOLOv3를 이용한 침입자 검출</vt:lpstr>
      <vt:lpstr>7.3 고급 인터페이스를 갖춘 지능 에이전트</vt:lpstr>
      <vt:lpstr>7.3.1 웹과 앱</vt:lpstr>
      <vt:lpstr>7.3.2 로봇</vt:lpstr>
      <vt:lpstr>7.3.2 로봇</vt:lpstr>
      <vt:lpstr>7.4 지식 표현과 추론</vt:lpstr>
      <vt:lpstr>7.4.1 지식 표현 방법론</vt:lpstr>
      <vt:lpstr>7.4.1 지식 표현 방법론</vt:lpstr>
      <vt:lpstr>7.4.2 지식 그래프</vt:lpstr>
      <vt:lpstr>7.5 틈새 없는 협동과 능동성을 갖춘 지능 에이전트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마케팅팀</cp:lastModifiedBy>
  <cp:revision>553</cp:revision>
  <dcterms:created xsi:type="dcterms:W3CDTF">2006-10-05T04:04:58Z</dcterms:created>
  <dcterms:modified xsi:type="dcterms:W3CDTF">2021-02-03T07:39:01Z</dcterms:modified>
</cp:coreProperties>
</file>